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4"/>
  </p:sldMasterIdLst>
  <p:notesMasterIdLst>
    <p:notesMasterId r:id="rId6"/>
  </p:notesMasterIdLst>
  <p:sldIdLst>
    <p:sldId id="1845" r:id="rId5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19D780-A8B8-A214-DE4C-0453ECD87F67}" v="61" dt="2026-06-09T13:21:44.4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7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今村 優(IMAMURA Suguru)" userId="S::suguru.imamura.m8t@cas.go.jp::9ad2a190-e438-4f17-81a0-eac8fb4b90fa" providerId="AD" clId="Web-{4219D780-A8B8-A214-DE4C-0453ECD87F67}"/>
    <pc:docChg chg="modSld">
      <pc:chgData name="今村 優(IMAMURA Suguru)" userId="S::suguru.imamura.m8t@cas.go.jp::9ad2a190-e438-4f17-81a0-eac8fb4b90fa" providerId="AD" clId="Web-{4219D780-A8B8-A214-DE4C-0453ECD87F67}" dt="2026-06-09T13:21:44.473" v="50"/>
      <pc:docMkLst>
        <pc:docMk/>
      </pc:docMkLst>
      <pc:sldChg chg="delSp modSp">
        <pc:chgData name="今村 優(IMAMURA Suguru)" userId="S::suguru.imamura.m8t@cas.go.jp::9ad2a190-e438-4f17-81a0-eac8fb4b90fa" providerId="AD" clId="Web-{4219D780-A8B8-A214-DE4C-0453ECD87F67}" dt="2026-06-09T13:21:44.473" v="50"/>
        <pc:sldMkLst>
          <pc:docMk/>
          <pc:sldMk cId="4283325768" sldId="1845"/>
        </pc:sldMkLst>
        <pc:spChg chg="del">
          <ac:chgData name="今村 優(IMAMURA Suguru)" userId="S::suguru.imamura.m8t@cas.go.jp::9ad2a190-e438-4f17-81a0-eac8fb4b90fa" providerId="AD" clId="Web-{4219D780-A8B8-A214-DE4C-0453ECD87F67}" dt="2026-06-09T13:17:13.088" v="2"/>
          <ac:spMkLst>
            <pc:docMk/>
            <pc:sldMk cId="4283325768" sldId="1845"/>
            <ac:spMk id="3" creationId="{9309D7A1-7C3B-B35B-B33D-CA89E9A9A053}"/>
          </ac:spMkLst>
        </pc:spChg>
        <pc:spChg chg="mod">
          <ac:chgData name="今村 優(IMAMURA Suguru)" userId="S::suguru.imamura.m8t@cas.go.jp::9ad2a190-e438-4f17-81a0-eac8fb4b90fa" providerId="AD" clId="Web-{4219D780-A8B8-A214-DE4C-0453ECD87F67}" dt="2026-06-09T13:16:33.836" v="1" actId="20577"/>
          <ac:spMkLst>
            <pc:docMk/>
            <pc:sldMk cId="4283325768" sldId="1845"/>
            <ac:spMk id="4" creationId="{5CE6A0EB-6B66-DB58-0AEF-D8C2F8D3E0A6}"/>
          </ac:spMkLst>
        </pc:spChg>
        <pc:graphicFrameChg chg="mod modGraphic">
          <ac:chgData name="今村 優(IMAMURA Suguru)" userId="S::suguru.imamura.m8t@cas.go.jp::9ad2a190-e438-4f17-81a0-eac8fb4b90fa" providerId="AD" clId="Web-{4219D780-A8B8-A214-DE4C-0453ECD87F67}" dt="2026-06-09T13:21:44.473" v="50"/>
          <ac:graphicFrameMkLst>
            <pc:docMk/>
            <pc:sldMk cId="4283325768" sldId="1845"/>
            <ac:graphicFrameMk id="8" creationId="{D989198D-B54E-C5CE-1C64-2F6AE9BEC215}"/>
          </ac:graphicFrameMkLst>
        </pc:graphicFrameChg>
      </pc:sldChg>
    </pc:docChg>
  </pc:docChgLst>
  <pc:docChgLst>
    <pc:chgData name="鈴木 翔太(SUZUKI Shota)" userId="2ec2a8a3-6a62-4b40-9d38-59db1be7f03b" providerId="ADAL" clId="{FC04B503-3310-4223-B0F8-FCB2170A2CB5}"/>
    <pc:docChg chg="undo custSel modSld">
      <pc:chgData name="鈴木 翔太(SUZUKI Shota)" userId="2ec2a8a3-6a62-4b40-9d38-59db1be7f03b" providerId="ADAL" clId="{FC04B503-3310-4223-B0F8-FCB2170A2CB5}" dt="2026-05-28T12:47:08.486" v="790"/>
      <pc:docMkLst>
        <pc:docMk/>
      </pc:docMkLst>
      <pc:sldChg chg="modSp mod">
        <pc:chgData name="鈴木 翔太(SUZUKI Shota)" userId="2ec2a8a3-6a62-4b40-9d38-59db1be7f03b" providerId="ADAL" clId="{FC04B503-3310-4223-B0F8-FCB2170A2CB5}" dt="2026-05-28T12:47:08.486" v="790"/>
        <pc:sldMkLst>
          <pc:docMk/>
          <pc:sldMk cId="4283325768" sldId="1845"/>
        </pc:sldMkLst>
        <pc:spChg chg="mod">
          <ac:chgData name="鈴木 翔太(SUZUKI Shota)" userId="2ec2a8a3-6a62-4b40-9d38-59db1be7f03b" providerId="ADAL" clId="{FC04B503-3310-4223-B0F8-FCB2170A2CB5}" dt="2026-05-28T12:24:40.765" v="9" actId="1076"/>
          <ac:spMkLst>
            <pc:docMk/>
            <pc:sldMk cId="4283325768" sldId="1845"/>
            <ac:spMk id="6" creationId="{F33BF9B9-E815-3A89-919A-78C65864B5CC}"/>
          </ac:spMkLst>
        </pc:spChg>
        <pc:graphicFrameChg chg="mod modGraphic">
          <ac:chgData name="鈴木 翔太(SUZUKI Shota)" userId="2ec2a8a3-6a62-4b40-9d38-59db1be7f03b" providerId="ADAL" clId="{FC04B503-3310-4223-B0F8-FCB2170A2CB5}" dt="2026-05-28T12:47:08.486" v="790"/>
          <ac:graphicFrameMkLst>
            <pc:docMk/>
            <pc:sldMk cId="4283325768" sldId="1845"/>
            <ac:graphicFrameMk id="8" creationId="{D989198D-B54E-C5CE-1C64-2F6AE9BEC215}"/>
          </ac:graphicFrameMkLst>
        </pc:graphicFrameChg>
        <pc:picChg chg="mod">
          <ac:chgData name="鈴木 翔太(SUZUKI Shota)" userId="2ec2a8a3-6a62-4b40-9d38-59db1be7f03b" providerId="ADAL" clId="{FC04B503-3310-4223-B0F8-FCB2170A2CB5}" dt="2026-05-28T12:24:38.863" v="8" actId="1076"/>
          <ac:picMkLst>
            <pc:docMk/>
            <pc:sldMk cId="4283325768" sldId="1845"/>
            <ac:picMk id="5" creationId="{51335E06-513F-C336-0DEF-9E953FDE8B1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02BAD-9CD8-4BE3-BA8E-9D6B0C3C21D6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36473-7D26-4768-AC6A-DEDF2C4B57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7336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5EF77-188A-690A-BE8C-4A5250805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39BE24-889C-1005-11FD-E120DE04E2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DF2E222-4615-A6C3-615D-9BE109D4C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E6129F-1EB8-C2C9-D6E7-C14610835B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36473-7D26-4768-AC6A-DEDF2C4B576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1052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568ACA-D2E4-4482-2BD9-DAB7633D8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843FB25-6DB9-5AE9-EBA6-99776168C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3F7680-3B70-9DD4-230A-80D58E0EE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AB1268-44E9-715B-7017-C48D9593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D6E6843-8558-B6BE-AA8D-3DCEC0D70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24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610385-3531-8BEB-FA75-B135E9EEC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67CE8E6-977A-9F3A-D91D-2C018B381B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BDE191-EB0C-9956-4675-7B7C938DA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2469FB-AB60-FDD6-2951-D09C3598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9C0293-4FCA-EF66-ACEC-66EF66AE7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823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0FD8AE1-8568-4FCF-3859-B71EC48033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679ED7F-5894-DEB0-35E7-EDF0A5FDB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BBEB66-3EF9-8911-3982-D9A96C225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285B19-61AD-7DFC-FEC9-E2B76284F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0B56F2-A782-F5D3-AE71-4C70FCD49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3834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zide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37EAF87-0426-4F42-AA4D-9F8BDC1F4569}"/>
              </a:ext>
            </a:extLst>
          </p:cNvPr>
          <p:cNvSpPr/>
          <p:nvPr userDrawn="1"/>
        </p:nvSpPr>
        <p:spPr>
          <a:xfrm>
            <a:off x="-5393" y="1"/>
            <a:ext cx="9911393" cy="620688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ln w="952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kumimoji="1" lang="ja-JP" altLang="en-US" sz="1400">
              <a:solidFill>
                <a:schemeClr val="tx1"/>
              </a:solidFill>
            </a:endParaRPr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BDAAC19C-5907-48FD-8BFF-C821FD2FE0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4472" y="188642"/>
            <a:ext cx="9517057" cy="432046"/>
          </a:xfrm>
        </p:spPr>
        <p:txBody>
          <a:bodyPr/>
          <a:lstStyle>
            <a:lvl1pPr>
              <a:spcAft>
                <a:spcPts val="600"/>
              </a:spcAft>
              <a:defRPr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  <a:endParaRPr kumimoji="1" lang="en-US" altLang="ja-JP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BA7BEE0-9CFE-417F-9899-BCA0080D20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54435" y="6597352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870704B-CE94-48CC-AF30-84932A1262A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690B957-8A5D-4B27-B4CA-1738C7C46B16}"/>
              </a:ext>
            </a:extLst>
          </p:cNvPr>
          <p:cNvCxnSpPr/>
          <p:nvPr userDrawn="1"/>
        </p:nvCxnSpPr>
        <p:spPr>
          <a:xfrm>
            <a:off x="0" y="620688"/>
            <a:ext cx="9906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267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2AE054-FE86-8B86-CAF4-190540493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6B280EA-5C0F-D77A-2D91-FA8F3FC15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566547-7CC3-ADF8-FA2B-F8EA9CEA2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222A2C-79C8-D182-11D8-2635CA01B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DF8E54A-E949-FF7E-E2BB-B21972485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129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560C01-06A1-A163-D5BA-E32CF589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42E7C34-522B-0110-F057-013D5CBFB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CB8276-2F02-86AA-4761-DEBD748E7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DB391A-E4F3-16FE-0DB7-841361CCB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F9B42A-EDA7-6410-5551-5CE3C2172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7090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B08F37-66A6-7609-93B4-C672F569B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FA8512-50F2-E102-C554-6D300C5ED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59C3A24-C601-DD85-C23B-C05FA645E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5ABA329-96A0-CB63-EFE5-0654FC68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D897446-E052-D845-5C19-9E5932917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DE5295-93B3-6EF7-C4E3-AB9786089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9693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545AC2-4C8F-2861-A9C8-BF01F1365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57AEEFB-014D-05BB-4AF6-6B668CCEA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A30470D-EFB2-CA9B-B124-4B1E65FE5D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82CE0DF-012A-6BD8-CC58-2E0EA91375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3C3C357-0157-23E6-A181-CD77B66DA1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E2ACD90-711E-2946-DC15-35A0684D2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7E1B447-53AF-219C-7A27-884C303E2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0C5A81E-5539-11E4-977C-2B6706255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510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8746C8-549D-EB75-5EC3-98E3C59C6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4D69DA2-213D-6BD3-DA5F-E7F836752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421E2FD-94F6-E6B3-6438-0BC417693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01B44B2-3403-790E-2575-2373BA4B4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600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0EF4A14-9697-756C-DE1E-23F55F519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1887799-4FDD-55FD-05C8-06427FEAF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E043EA-6CA2-0360-EB86-AA459F204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25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83AB58-2E83-6A33-C3ED-21ADA5259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7324E4-88FE-FCF6-D8A8-A74D1412B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6957D19-F7C3-002F-93DD-626C828A7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96D689F-5BE9-4036-BE9D-E5A303F35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AEA9A97-31BB-681B-B611-84B0DC121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942E953-695D-0D38-9E79-9E350761F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372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EACF9D-D1B3-532E-9BDF-C61331A6B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BD5ACE6-9B17-FF3C-20F8-1156B0B629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FACCC17-C86E-83A3-27CC-80DC220F9E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3ABD50C-C609-8025-4856-9AA643B33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2855E51-BD1E-489A-3A81-F33D06A43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EA793E5-2704-4559-EDA4-08584095A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453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87EE09-3D89-263E-08F5-13547C520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BAED035-9903-74BC-40A8-C3ED6799E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686E18-FAF3-EBDD-CD59-E12562EC46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4AB3D-1057-4AB6-87D1-2B0FE264E624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B70AA6-1029-6E2A-B8DD-69108B0BAD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12B663-594D-AD94-FA51-FA6C03E215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9E1F6-2607-4AAE-8E6D-B723F1D5F3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251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74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596E7-EA5E-9B46-4A48-69A009162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D989198D-B54E-C5CE-1C64-2F6AE9BEC2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86533"/>
              </p:ext>
            </p:extLst>
          </p:nvPr>
        </p:nvGraphicFramePr>
        <p:xfrm>
          <a:off x="146406" y="702365"/>
          <a:ext cx="9648001" cy="60881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3557">
                  <a:extLst>
                    <a:ext uri="{9D8B030D-6E8A-4147-A177-3AD203B41FA5}">
                      <a16:colId xmlns:a16="http://schemas.microsoft.com/office/drawing/2014/main" val="1574572698"/>
                    </a:ext>
                  </a:extLst>
                </a:gridCol>
                <a:gridCol w="583283">
                  <a:extLst>
                    <a:ext uri="{9D8B030D-6E8A-4147-A177-3AD203B41FA5}">
                      <a16:colId xmlns:a16="http://schemas.microsoft.com/office/drawing/2014/main" val="3623488850"/>
                    </a:ext>
                  </a:extLst>
                </a:gridCol>
                <a:gridCol w="583283">
                  <a:extLst>
                    <a:ext uri="{9D8B030D-6E8A-4147-A177-3AD203B41FA5}">
                      <a16:colId xmlns:a16="http://schemas.microsoft.com/office/drawing/2014/main" val="1341713999"/>
                    </a:ext>
                  </a:extLst>
                </a:gridCol>
                <a:gridCol w="583284">
                  <a:extLst>
                    <a:ext uri="{9D8B030D-6E8A-4147-A177-3AD203B41FA5}">
                      <a16:colId xmlns:a16="http://schemas.microsoft.com/office/drawing/2014/main" val="2502664482"/>
                    </a:ext>
                  </a:extLst>
                </a:gridCol>
                <a:gridCol w="583284">
                  <a:extLst>
                    <a:ext uri="{9D8B030D-6E8A-4147-A177-3AD203B41FA5}">
                      <a16:colId xmlns:a16="http://schemas.microsoft.com/office/drawing/2014/main" val="3020596472"/>
                    </a:ext>
                  </a:extLst>
                </a:gridCol>
                <a:gridCol w="868197">
                  <a:extLst>
                    <a:ext uri="{9D8B030D-6E8A-4147-A177-3AD203B41FA5}">
                      <a16:colId xmlns:a16="http://schemas.microsoft.com/office/drawing/2014/main" val="2105754245"/>
                    </a:ext>
                  </a:extLst>
                </a:gridCol>
                <a:gridCol w="535667">
                  <a:extLst>
                    <a:ext uri="{9D8B030D-6E8A-4147-A177-3AD203B41FA5}">
                      <a16:colId xmlns:a16="http://schemas.microsoft.com/office/drawing/2014/main" val="593361170"/>
                    </a:ext>
                  </a:extLst>
                </a:gridCol>
                <a:gridCol w="646835">
                  <a:extLst>
                    <a:ext uri="{9D8B030D-6E8A-4147-A177-3AD203B41FA5}">
                      <a16:colId xmlns:a16="http://schemas.microsoft.com/office/drawing/2014/main" val="48331999"/>
                    </a:ext>
                  </a:extLst>
                </a:gridCol>
                <a:gridCol w="1230960">
                  <a:extLst>
                    <a:ext uri="{9D8B030D-6E8A-4147-A177-3AD203B41FA5}">
                      <a16:colId xmlns:a16="http://schemas.microsoft.com/office/drawing/2014/main" val="1303856337"/>
                    </a:ext>
                  </a:extLst>
                </a:gridCol>
                <a:gridCol w="2559651">
                  <a:extLst>
                    <a:ext uri="{9D8B030D-6E8A-4147-A177-3AD203B41FA5}">
                      <a16:colId xmlns:a16="http://schemas.microsoft.com/office/drawing/2014/main" val="4145696412"/>
                    </a:ext>
                  </a:extLst>
                </a:gridCol>
              </a:tblGrid>
              <a:tr h="3840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/>
                          <a:ea typeface="Meiryo UI"/>
                        </a:rPr>
                        <a:t>申請者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2F2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400" dirty="0">
                          <a:latin typeface="Meiryo UI"/>
                          <a:ea typeface="Meiryo UI"/>
                        </a:rPr>
                        <a:t>鳥取県江府町</a:t>
                      </a:r>
                      <a:endParaRPr kumimoji="1" lang="ja-JP" altLang="en-US" sz="1400" dirty="0">
                        <a:latin typeface="Meiryo UI"/>
                        <a:ea typeface="Meiryo UI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/>
                          <a:ea typeface="Meiryo UI"/>
                        </a:rPr>
                        <a:t>初回採択回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令和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年度第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回募集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828865"/>
                  </a:ext>
                </a:extLst>
              </a:tr>
              <a:tr h="3871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事業計画期間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2F2F2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/>
                          <a:ea typeface="Meiryo UI"/>
                        </a:rPr>
                        <a:t>R7-R9</a:t>
                      </a:r>
                      <a:r>
                        <a:rPr kumimoji="1" lang="ja-JP" altLang="en-US" sz="1400" dirty="0">
                          <a:latin typeface="Meiryo UI"/>
                          <a:ea typeface="Meiryo UI"/>
                        </a:rPr>
                        <a:t>年度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/>
                          <a:ea typeface="Meiryo UI"/>
                        </a:rPr>
                        <a:t>期間中の総事業費</a:t>
                      </a:r>
                      <a:endParaRPr kumimoji="1" lang="en-US" altLang="ja-JP" sz="1400" dirty="0">
                        <a:latin typeface="Meiryo UI"/>
                        <a:ea typeface="Meiryo UI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（カッコ内は</a:t>
                      </a:r>
                      <a:r>
                        <a:rPr kumimoji="1" lang="en-US" altLang="ja-JP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R8</a:t>
                      </a:r>
                      <a:r>
                        <a:rPr kumimoji="1" lang="ja-JP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年度事業費）</a:t>
                      </a:r>
                      <a:endParaRPr kumimoji="1" lang="ja-JP" alt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2,109,920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千円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1,847,000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千円）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1150482"/>
                  </a:ext>
                </a:extLst>
              </a:tr>
              <a:tr h="5173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事業類型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ソフト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事業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>
                          <a:latin typeface="Meiryo UI"/>
                          <a:ea typeface="Meiryo UI"/>
                        </a:rPr>
                        <a:t>✓</a:t>
                      </a:r>
                      <a:endParaRPr kumimoji="1" lang="ja-JP" altLang="en-US" sz="1400" dirty="0">
                        <a:latin typeface="Meiryo UI"/>
                        <a:ea typeface="Meiryo U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>
                          <a:latin typeface="Meiryo UI"/>
                          <a:ea typeface="Meiryo UI"/>
                        </a:rPr>
                        <a:t>拠点整備事業</a:t>
                      </a:r>
                      <a:endParaRPr kumimoji="1" lang="ja-JP" altLang="en-US" sz="1050">
                        <a:latin typeface="Meiryo UI"/>
                        <a:ea typeface="Meiryo U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>
                          <a:latin typeface="Meiryo UI"/>
                          <a:ea typeface="Meiryo UI"/>
                        </a:rPr>
                        <a:t>✓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spc="-8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インフラ</a:t>
                      </a:r>
                      <a:endParaRPr kumimoji="1" lang="en-US" altLang="ja-JP" sz="1050" spc="-8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spc="-8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整備事業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260875"/>
                  </a:ext>
                </a:extLst>
              </a:tr>
              <a:tr h="56508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/>
                          <a:ea typeface="Meiryo UI"/>
                        </a:rPr>
                        <a:t>目的・効果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ja-JP" altLang="en-U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国土交通省が進める「二地域居住促進戦略」の趣旨、昨年度制定をした「江府町特定居住促進計画」に基づき、本町の豊かな自然環境と歴史・文化資源を最大限に活用しながら、魅力があり、より楽しく働き・暮らせる町として「若者・女性にも選ばれる地方」（多様なライフスタイルの共存）を目指す。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buFontTx/>
                        <a:buNone/>
                      </a:pPr>
                      <a:endParaRPr kumimoji="1" lang="en-US" altLang="ja-JP" sz="1400" i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33888693"/>
                  </a:ext>
                </a:extLst>
              </a:tr>
              <a:tr h="251084">
                <a:tc rowSpan="4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事業概要・</a:t>
                      </a:r>
                      <a:endParaRPr kumimoji="1" lang="en-US" altLang="ja-JP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主な経費</a:t>
                      </a:r>
                      <a:endParaRPr kumimoji="1" lang="en-US" altLang="ja-JP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2F2F2"/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US" altLang="ja-JP" sz="1050" b="1" i="0" u="none" strike="noStrike" kern="120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【</a:t>
                      </a:r>
                      <a:r>
                        <a:rPr lang="ja-JP" altLang="en-US" sz="1050" b="1" i="0" u="none" strike="noStrike" kern="120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事業概要</a:t>
                      </a:r>
                      <a:r>
                        <a:rPr lang="en-US" altLang="ja-JP" sz="1050" b="1" i="0" u="none" strike="noStrike" kern="120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】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buFontTx/>
                        <a:buNone/>
                      </a:pPr>
                      <a:endParaRPr kumimoji="1" lang="en-US" altLang="ja-JP" sz="1400" i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rowSpan="4" gridSpan="2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27494687"/>
                  </a:ext>
                </a:extLst>
              </a:tr>
              <a:tr h="100433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r>
                        <a:rPr lang="ja-JP" altLang="en-US" sz="1000" b="0" i="0" u="none" strike="noStrike" kern="120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本事業は、「江府町特定居住促進計画」に基づき、自然・文化・仕事を一体的に活用し「第</a:t>
                      </a:r>
                      <a:r>
                        <a:rPr lang="en-US" altLang="ja-JP" sz="1000" b="0" i="0" u="none" strike="noStrike" kern="120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2</a:t>
                      </a:r>
                      <a:r>
                        <a:rPr lang="ja-JP" altLang="en-US" sz="1000" b="0" i="0" u="none" strike="noStrike" kern="120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のふるさと」として選ばれる町づくりを進めるものである。未営業旅館や空き家のリノベーション、江府町コミュニティ・パークやリビング</a:t>
                      </a:r>
                      <a:r>
                        <a:rPr lang="en-US" altLang="ja-JP" sz="1000" b="0" i="0" u="none" strike="noStrike" kern="120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BOOK</a:t>
                      </a:r>
                      <a:r>
                        <a:rPr lang="ja-JP" altLang="en-US" sz="1000" b="0" i="0" u="none" strike="noStrike" kern="120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カフェの整備、奥大山自然塾や農林業センター創設を通じ、働く・学ぶ・暮らす機能を連動させる。体験型事業や交流創出により関係人口を拡大し、仕事と生活環境の充実によって移住・定住の促進と地域コミュニティの再生を図る。</a:t>
                      </a:r>
                      <a:endParaRPr lang="en-US" altLang="ja-JP" sz="1000" b="0" i="0" u="none" strike="noStrike" kern="1200" baseline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315509"/>
                  </a:ext>
                </a:extLst>
              </a:tr>
              <a:tr h="25108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r>
                        <a:rPr kumimoji="1" lang="en-US" altLang="ja-JP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【R8</a:t>
                      </a:r>
                      <a:r>
                        <a:rPr kumimoji="1" lang="ja-JP" altLang="en-US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年度事業　経費内訳</a:t>
                      </a:r>
                      <a:r>
                        <a:rPr kumimoji="1" lang="en-US" altLang="ja-JP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】</a:t>
                      </a:r>
                      <a:endParaRPr lang="en-US" altLang="ja-JP" sz="1050" b="1" i="0" u="none" strike="noStrike" kern="1200" baseline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008100"/>
                  </a:ext>
                </a:extLst>
              </a:tr>
              <a:tr h="146085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r>
                        <a:rPr lang="ja-JP" altLang="en-US" sz="900" b="0" i="0" u="none" strike="noStrike" kern="1200" baseline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・奥大山自然塾の開催（エコスタディツアー）　</a:t>
                      </a:r>
                      <a:r>
                        <a:rPr lang="en-US" altLang="ja-JP" sz="900" b="0" i="0" u="none" strike="noStrike" kern="1200" baseline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5,000</a:t>
                      </a:r>
                      <a:r>
                        <a:rPr lang="ja-JP" altLang="en-US" sz="900" b="0" i="0" u="none" strike="noStrike" kern="1200" baseline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千円</a:t>
                      </a:r>
                      <a:endParaRPr lang="en-US" altLang="ja-JP" sz="900" b="0" i="0" u="none" strike="noStrike" kern="1200" baseline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+mn-cs"/>
                      </a:endParaRPr>
                    </a:p>
                    <a:p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・江府町生成</a:t>
                      </a:r>
                      <a:r>
                        <a:rPr lang="en-US" altLang="ja-JP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AI</a:t>
                      </a:r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活用による新事業創生　</a:t>
                      </a:r>
                      <a:r>
                        <a:rPr lang="en-US" altLang="ja-JP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8,000</a:t>
                      </a:r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千円</a:t>
                      </a:r>
                      <a:endParaRPr lang="en-US" altLang="ja-JP" sz="900" b="0" i="0" u="none" strike="noStrike" kern="1200" baseline="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+mn-cs"/>
                      </a:endParaRPr>
                    </a:p>
                    <a:p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・農業振興奥大山林業センターの創設　</a:t>
                      </a:r>
                      <a:r>
                        <a:rPr lang="en-US" altLang="ja-JP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5,000</a:t>
                      </a:r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千円</a:t>
                      </a:r>
                      <a:endParaRPr lang="en-US" altLang="ja-JP" sz="900" b="0" i="0" u="none" strike="noStrike" kern="1200" baseline="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+mn-cs"/>
                      </a:endParaRPr>
                    </a:p>
                    <a:p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・特定居住支援法人の運営　</a:t>
                      </a:r>
                      <a:r>
                        <a:rPr lang="en-US" altLang="ja-JP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3,000</a:t>
                      </a:r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千円</a:t>
                      </a:r>
                      <a:endParaRPr lang="en-US" altLang="ja-JP" sz="900" b="0" i="0" u="none" strike="noStrike" kern="1200" baseline="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+mn-cs"/>
                      </a:endParaRPr>
                    </a:p>
                    <a:p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・佐川地区移住促進住宅整備計画の策定　　</a:t>
                      </a:r>
                      <a:r>
                        <a:rPr lang="en-US" altLang="ja-JP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15,000</a:t>
                      </a:r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千円</a:t>
                      </a:r>
                      <a:endParaRPr lang="en-US" altLang="ja-JP" sz="900" b="0" i="0" u="none" strike="noStrike" kern="1200" baseline="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+mn-cs"/>
                      </a:endParaRPr>
                    </a:p>
                    <a:p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・二地域居住にかかる</a:t>
                      </a:r>
                      <a:r>
                        <a:rPr lang="en-US" altLang="ja-JP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PR</a:t>
                      </a:r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　</a:t>
                      </a:r>
                      <a:r>
                        <a:rPr lang="en-US" altLang="ja-JP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1,000</a:t>
                      </a:r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千円</a:t>
                      </a:r>
                      <a:endParaRPr lang="en-US" altLang="ja-JP" sz="900" b="0" i="0" u="none" strike="noStrike" kern="1200" baseline="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+mn-cs"/>
                      </a:endParaRPr>
                    </a:p>
                    <a:p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・コミュニティパーク広報企画立案支援事業　</a:t>
                      </a:r>
                      <a:r>
                        <a:rPr lang="en-US" altLang="ja-JP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20,000</a:t>
                      </a:r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千円</a:t>
                      </a:r>
                      <a:endParaRPr lang="en-US" altLang="ja-JP" sz="900" b="0" i="0" u="none" strike="noStrike" kern="1200" baseline="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+mn-cs"/>
                      </a:endParaRPr>
                    </a:p>
                    <a:p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・江府町コミュニティ・パーク　</a:t>
                      </a:r>
                      <a:r>
                        <a:rPr lang="en-US" altLang="ja-JP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1,644,500</a:t>
                      </a:r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千円</a:t>
                      </a:r>
                      <a:endParaRPr lang="en-US" altLang="ja-JP" sz="900" b="0" i="0" u="none" strike="noStrike" kern="1200" baseline="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+mn-cs"/>
                      </a:endParaRPr>
                    </a:p>
                    <a:p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・リビング</a:t>
                      </a:r>
                      <a:r>
                        <a:rPr lang="en-US" altLang="ja-JP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BOOK</a:t>
                      </a:r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カフェ整備　</a:t>
                      </a:r>
                      <a:r>
                        <a:rPr lang="en-US" altLang="ja-JP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40,000</a:t>
                      </a:r>
                      <a:r>
                        <a:rPr lang="ja-JP" altLang="en-US" sz="900" b="0" i="0" u="none" strike="noStrike" kern="1200" baseline="0" dirty="0">
                          <a:solidFill>
                            <a:schemeClr val="tx1"/>
                          </a:solidFill>
                          <a:latin typeface="Meiryo UI"/>
                          <a:ea typeface="Meiryo UI"/>
                          <a:cs typeface="+mn-cs"/>
                        </a:rPr>
                        <a:t>千円</a:t>
                      </a:r>
                      <a:endParaRPr lang="en-US" altLang="ja-JP" sz="900" b="0" i="0" u="none" strike="noStrike" kern="1200" baseline="0" dirty="0">
                        <a:solidFill>
                          <a:schemeClr val="tx1"/>
                        </a:solidFill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738703"/>
                  </a:ext>
                </a:extLst>
              </a:tr>
              <a:tr h="126303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主な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KPI</a:t>
                      </a:r>
                      <a:br>
                        <a:rPr kumimoji="0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</a:b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※</a:t>
                      </a:r>
                      <a:r>
                        <a:rPr kumimoji="1" lang="ja-JP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カッコ内の数値は</a:t>
                      </a:r>
                      <a:r>
                        <a:rPr kumimoji="1" lang="ja-JP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実施計画における「</a:t>
                      </a:r>
                      <a:r>
                        <a:rPr kumimoji="1" lang="en-US" altLang="ja-JP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KPI</a:t>
                      </a:r>
                      <a:r>
                        <a:rPr kumimoji="1" lang="ja-JP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eiryo UI"/>
                          <a:ea typeface="Meiryo UI"/>
                          <a:cs typeface="+mn-cs"/>
                        </a:rPr>
                        <a:t>増加分の累計」の目標値</a:t>
                      </a:r>
                      <a:endParaRPr kumimoji="1" lang="en-US" altLang="ja-JP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eiryo UI"/>
                        <a:ea typeface="Meiryo UI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7">
                  <a:txBody>
                    <a:bodyPr/>
                    <a:lstStyle/>
                    <a:p>
                      <a:pPr rtl="0"/>
                      <a:r>
                        <a:rPr lang="ja-JP" altLang="en-US" sz="1100" b="0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①二地域居住促進人材数　 　（＋</a:t>
                      </a:r>
                      <a:r>
                        <a:rPr lang="en-US" altLang="ja-JP" sz="11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720</a:t>
                      </a:r>
                      <a:r>
                        <a:rPr lang="ja-JP" altLang="en-US" sz="11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人）</a:t>
                      </a:r>
                    </a:p>
                    <a:p>
                      <a:pPr rtl="0"/>
                      <a:r>
                        <a:rPr lang="ja-JP" altLang="en-US" sz="1100" b="0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②特定居住支援支援法人数      （＋</a:t>
                      </a:r>
                      <a:r>
                        <a:rPr lang="en-US" altLang="ja-JP" sz="11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8</a:t>
                      </a:r>
                      <a:r>
                        <a:rPr lang="ja-JP" altLang="en-US" sz="11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件）</a:t>
                      </a:r>
                    </a:p>
                    <a:p>
                      <a:pPr rtl="0"/>
                      <a:r>
                        <a:rPr lang="ja-JP" altLang="en-US" sz="1100" b="0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③新規農林業従事者数          （＋</a:t>
                      </a:r>
                      <a:r>
                        <a:rPr lang="en-US" altLang="ja-JP" sz="11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40</a:t>
                      </a:r>
                      <a:r>
                        <a:rPr lang="ja-JP" altLang="en-US" sz="11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人）</a:t>
                      </a:r>
                    </a:p>
                    <a:p>
                      <a:pPr rtl="0"/>
                      <a:r>
                        <a:rPr lang="ja-JP" altLang="en-US" sz="1100" b="0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④観光・農業体験・文化活動等を通じて町に関わる人：関係人口</a:t>
                      </a:r>
                    </a:p>
                    <a:p>
                      <a:pPr lvl="0">
                        <a:buNone/>
                      </a:pPr>
                      <a:r>
                        <a:rPr lang="ja-JP" altLang="en-US" sz="1100" b="0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（＋</a:t>
                      </a:r>
                      <a:r>
                        <a:rPr lang="en-US" altLang="ja-JP" sz="1100" b="0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1,800</a:t>
                      </a:r>
                      <a:r>
                        <a:rPr lang="ja-JP" altLang="en-US" sz="1100" b="0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人）</a:t>
                      </a:r>
                      <a:endParaRPr lang="ja-JP"/>
                    </a:p>
                    <a:p>
                      <a:pPr rtl="0"/>
                      <a:r>
                        <a:rPr lang="ja-JP" altLang="en-US" sz="1100" b="0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⑤コミュニティ・パークを通じた関係人口・移住定住者（＋</a:t>
                      </a:r>
                      <a:r>
                        <a:rPr lang="en-US" altLang="ja-JP" sz="11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1,000</a:t>
                      </a:r>
                      <a:r>
                        <a:rPr lang="ja-JP" altLang="en-US" sz="11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/>
                          <a:ea typeface="Meiryo UI"/>
                          <a:cs typeface="+mn-cs"/>
                        </a:rPr>
                        <a:t>人）</a:t>
                      </a:r>
                    </a:p>
                    <a:p>
                      <a:pPr rtl="0"/>
                      <a:endParaRPr lang="en-US" altLang="ja-JP" sz="11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/>
                          <a:ea typeface="Meiryo UI"/>
                        </a:rPr>
                        <a:t>URL</a:t>
                      </a:r>
                    </a:p>
                    <a:p>
                      <a:pPr algn="ctr"/>
                      <a:r>
                        <a:rPr kumimoji="1" lang="en-US" altLang="ja-JP" sz="700" dirty="0">
                          <a:latin typeface="Meiryo UI"/>
                          <a:ea typeface="Meiryo UI"/>
                        </a:rPr>
                        <a:t>※</a:t>
                      </a:r>
                      <a:r>
                        <a:rPr kumimoji="1" lang="ja-JP" altLang="en-US" sz="700" dirty="0">
                          <a:latin typeface="Meiryo UI"/>
                          <a:ea typeface="Meiryo UI"/>
                        </a:rPr>
                        <a:t>交付金の具体的使途・実施体制・効果検証の結果及び改善方策への反映が記載されている</a:t>
                      </a:r>
                      <a:r>
                        <a:rPr kumimoji="1" lang="en-US" altLang="ja-JP" sz="700" dirty="0">
                          <a:latin typeface="Meiryo UI"/>
                          <a:ea typeface="Meiryo UI"/>
                        </a:rPr>
                        <a:t>URL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050" dirty="0"/>
                        <a:t>（交付金の具体的使途・実施体制）</a:t>
                      </a:r>
                      <a:br>
                        <a:rPr lang="ja-JP" altLang="en-US" sz="1050" dirty="0"/>
                      </a:br>
                      <a:r>
                        <a:rPr lang="en-US" altLang="ja-JP" sz="800" dirty="0"/>
                        <a:t>https://www.town-kofu.jp/2/1/2/5-copy/1/</a:t>
                      </a:r>
                      <a:br>
                        <a:rPr lang="en-US" altLang="ja-JP" sz="800" dirty="0"/>
                      </a:br>
                      <a:r>
                        <a:rPr lang="ja-JP" altLang="en-US" sz="1050" dirty="0"/>
                        <a:t>（効果検証）</a:t>
                      </a:r>
                      <a:br>
                        <a:rPr lang="ja-JP" altLang="en-US" sz="1050" dirty="0"/>
                      </a:br>
                      <a:r>
                        <a:rPr lang="en-US" altLang="ja-JP" sz="700" dirty="0"/>
                        <a:t>https://www.town-kofu.jp/2/1/2/5-copy/1/z109-copy/</a:t>
                      </a:r>
                      <a:endParaRPr kumimoji="1" lang="ja-JP" altLang="en-US" sz="7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952532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6BDD3A-0C8E-542C-6588-38DDCF01C94A}"/>
              </a:ext>
            </a:extLst>
          </p:cNvPr>
          <p:cNvSpPr txBox="1"/>
          <p:nvPr/>
        </p:nvSpPr>
        <p:spPr>
          <a:xfrm>
            <a:off x="8753061" y="150707"/>
            <a:ext cx="1060176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継続</a:t>
            </a:r>
          </a:p>
        </p:txBody>
      </p:sp>
      <p:sp>
        <p:nvSpPr>
          <p:cNvPr id="4" name="テキスト プレースホルダー 4">
            <a:extLst>
              <a:ext uri="{FF2B5EF4-FFF2-40B4-BE49-F238E27FC236}">
                <a16:creationId xmlns:a16="http://schemas.microsoft.com/office/drawing/2014/main" id="{5CE6A0EB-6B66-DB58-0AEF-D8C2F8D3E0A6}"/>
              </a:ext>
            </a:extLst>
          </p:cNvPr>
          <p:cNvSpPr txBox="1">
            <a:spLocks/>
          </p:cNvSpPr>
          <p:nvPr/>
        </p:nvSpPr>
        <p:spPr>
          <a:xfrm>
            <a:off x="171187" y="170579"/>
            <a:ext cx="9517057" cy="43204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60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8640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1520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14400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0160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>
                <a:latin typeface="Meiryo UI"/>
                <a:ea typeface="Meiryo UI"/>
              </a:rPr>
              <a:t>事業概要：</a:t>
            </a:r>
            <a:r>
              <a:rPr lang="en-US" altLang="ja-JP" dirty="0">
                <a:latin typeface="Meiryo UI"/>
                <a:ea typeface="Meiryo UI"/>
              </a:rPr>
              <a:t> </a:t>
            </a:r>
            <a:r>
              <a:rPr lang="ja-JP" altLang="en-US">
                <a:latin typeface="Meiryo UI"/>
                <a:ea typeface="Meiryo UI"/>
              </a:rPr>
              <a:t>江府町特定居住促進計画を推進するための総合的事業</a:t>
            </a:r>
            <a:endParaRPr lang="en-US" altLang="ja-JP" dirty="0">
              <a:latin typeface="Meiryo UI"/>
              <a:ea typeface="Meiryo UI"/>
            </a:endParaRPr>
          </a:p>
          <a:p>
            <a:endParaRPr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1335E06-513F-C336-0DEF-9E953FDE8B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153" y="3429000"/>
            <a:ext cx="3288878" cy="202434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3BF9B9-E815-3A89-919A-78C65864B5CC}"/>
              </a:ext>
            </a:extLst>
          </p:cNvPr>
          <p:cNvSpPr txBox="1"/>
          <p:nvPr/>
        </p:nvSpPr>
        <p:spPr>
          <a:xfrm>
            <a:off x="6237153" y="3097269"/>
            <a:ext cx="3383293" cy="2154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kumimoji="1" lang="ja-JP" altLang="en-US" sz="1400" b="0" dirty="0">
                <a:solidFill>
                  <a:schemeClr val="tx1"/>
                </a:solidFill>
              </a:rPr>
              <a:t>江府コミュニティ・パーク（イメージ図）</a:t>
            </a:r>
            <a:endParaRPr kumimoji="1" lang="en-US" altLang="ja-JP" sz="1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325768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710B91F3F4C8741B4980356BA13F24F" ma:contentTypeVersion="14" ma:contentTypeDescription="新しいドキュメントを作成します。" ma:contentTypeScope="" ma:versionID="55924cf09483863f5a594861d3caabda">
  <xsd:schema xmlns:xsd="http://www.w3.org/2001/XMLSchema" xmlns:xs="http://www.w3.org/2001/XMLSchema" xmlns:p="http://schemas.microsoft.com/office/2006/metadata/properties" xmlns:ns2="15baf6f3-037f-47c4-8ce6-401f2145fe42" xmlns:ns3="5f1cb31e-0878-4583-824f-77bbdf5ced5f" targetNamespace="http://schemas.microsoft.com/office/2006/metadata/properties" ma:root="true" ma:fieldsID="5b93bf805886ce430e9e959a4f486eaf" ns2:_="" ns3:_="">
    <xsd:import namespace="15baf6f3-037f-47c4-8ce6-401f2145fe42"/>
    <xsd:import namespace="5f1cb31e-0878-4583-824f-77bbdf5ced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af6f3-037f-47c4-8ce6-401f2145fe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1cb31e-0878-4583-824f-77bbdf5ced5f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da75fde-06fd-4f09-8d13-58ff50df841a}" ma:internalName="TaxCatchAll" ma:showField="CatchAllData" ma:web="5f1cb31e-0878-4583-824f-77bbdf5ced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1cb31e-0878-4583-824f-77bbdf5ced5f" xsi:nil="true"/>
    <lcf76f155ced4ddcb4097134ff3c332f xmlns="15baf6f3-037f-47c4-8ce6-401f2145fe4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EB4D69-8710-470C-8AFB-3CA735443847}">
  <ds:schemaRefs>
    <ds:schemaRef ds:uri="15baf6f3-037f-47c4-8ce6-401f2145fe42"/>
    <ds:schemaRef ds:uri="5f1cb31e-0878-4583-824f-77bbdf5ced5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0180633-03E3-40B4-B06F-C40EFB9E2519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5f1cb31e-0878-4583-824f-77bbdf5ced5f"/>
    <ds:schemaRef ds:uri="http://purl.org/dc/dcmitype/"/>
    <ds:schemaRef ds:uri="http://schemas.microsoft.com/office/2006/metadata/properties"/>
    <ds:schemaRef ds:uri="http://purl.org/dc/terms/"/>
    <ds:schemaRef ds:uri="http://schemas.openxmlformats.org/package/2006/metadata/core-properties"/>
    <ds:schemaRef ds:uri="15baf6f3-037f-47c4-8ce6-401f2145fe42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DCC2495-8A4F-4BA0-A19C-91B77DC5E7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525</Words>
  <Application>Microsoft Office PowerPoint</Application>
  <PresentationFormat>A4 210 x 297 mm</PresentationFormat>
  <Paragraphs>48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游ゴシック</vt:lpstr>
      <vt:lpstr>游ゴシック Light</vt:lpstr>
      <vt:lpstr>Arial</vt:lpstr>
      <vt:lpstr>デザインの設定</vt:lpstr>
      <vt:lpstr>PowerPoint プレゼンテーション</vt:lpstr>
    </vt:vector>
  </TitlesOfParts>
  <Company>内閣府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佐々木 琢磨（デジ田会議事務局）</dc:creator>
  <cp:lastModifiedBy>総務課</cp:lastModifiedBy>
  <cp:revision>21</cp:revision>
  <cp:lastPrinted>2026-05-20T09:51:22Z</cp:lastPrinted>
  <dcterms:created xsi:type="dcterms:W3CDTF">2023-11-01T11:03:49Z</dcterms:created>
  <dcterms:modified xsi:type="dcterms:W3CDTF">2026-06-16T23:47:01Z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0x010100A710B91F3F4C8741B4980356BA13F24F</vt:lpwstr>
  </property>
  <property fmtid="{D5CDD505-2E9C-101B-9397-08002B2CF9AE}" pid="3" name="MediaServiceImageTags">
    <vt:lpwstr/>
  </property>
</Properties>
</file>